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54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21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53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092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602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62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891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764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41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193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86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8E71F-0A72-4E2E-8787-A6C6952A36B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AF8FD-B88E-499D-BA9B-D37751CBE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07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Political Economy at Work</a:t>
            </a:r>
            <a:br>
              <a:rPr lang="en-US" sz="2800" dirty="0"/>
            </a:br>
            <a:r>
              <a:rPr lang="en-US" sz="3100" b="1" dirty="0"/>
              <a:t>The Bush Steel Tariffs</a:t>
            </a:r>
            <a:r>
              <a:rPr lang="en-US" sz="2800" dirty="0"/>
              <a:t>:  </a:t>
            </a:r>
            <a:br>
              <a:rPr lang="en-US" sz="2800" dirty="0"/>
            </a:br>
            <a:r>
              <a:rPr lang="en-US" sz="2800"/>
              <a:t>Section 203 Safeguards </a:t>
            </a:r>
            <a:r>
              <a:rPr lang="en-US" sz="2800" dirty="0"/>
              <a:t>on Steel Imports</a:t>
            </a:r>
          </a:p>
        </p:txBody>
      </p:sp>
      <p:sp>
        <p:nvSpPr>
          <p:cNvPr id="105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Steel industry was losing money in the late 1990s.  In addition, there was a big increase in imports b/c demand was surging.</a:t>
            </a:r>
          </a:p>
          <a:p>
            <a:r>
              <a:rPr lang="en-US" dirty="0"/>
              <a:t>The President has authority to impose duties if “products are being imported into the US in such increased quantity as to be a substantial cause of serious injury, or threat thereof, to the domestic industry”</a:t>
            </a:r>
          </a:p>
        </p:txBody>
      </p:sp>
    </p:spTree>
    <p:extLst>
      <p:ext uri="{BB962C8B-B14F-4D97-AF65-F5344CB8AC3E}">
        <p14:creationId xmlns:p14="http://schemas.microsoft.com/office/powerpoint/2010/main" val="3015610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Timeline</a:t>
            </a:r>
          </a:p>
        </p:txBody>
      </p:sp>
      <p:sp>
        <p:nvSpPr>
          <p:cNvPr id="1054725" name="Text Box 5"/>
          <p:cNvSpPr txBox="1">
            <a:spLocks noChangeArrowheads="1"/>
          </p:cNvSpPr>
          <p:nvPr/>
        </p:nvSpPr>
        <p:spPr bwMode="auto">
          <a:xfrm>
            <a:off x="3733800" y="3200400"/>
            <a:ext cx="546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3/02</a:t>
            </a:r>
          </a:p>
        </p:txBody>
      </p:sp>
      <p:sp>
        <p:nvSpPr>
          <p:cNvPr id="1054726" name="Text Box 6"/>
          <p:cNvSpPr txBox="1">
            <a:spLocks noChangeArrowheads="1"/>
          </p:cNvSpPr>
          <p:nvPr/>
        </p:nvSpPr>
        <p:spPr bwMode="auto">
          <a:xfrm>
            <a:off x="3505200" y="2057400"/>
            <a:ext cx="129540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dirty="0"/>
              <a:t>Bush Imposes Tariffs for 3 years</a:t>
            </a:r>
          </a:p>
        </p:txBody>
      </p:sp>
      <p:sp>
        <p:nvSpPr>
          <p:cNvPr id="1054729" name="Text Box 9"/>
          <p:cNvSpPr txBox="1">
            <a:spLocks noChangeArrowheads="1"/>
          </p:cNvSpPr>
          <p:nvPr/>
        </p:nvSpPr>
        <p:spPr bwMode="auto">
          <a:xfrm>
            <a:off x="5562600" y="1600200"/>
            <a:ext cx="20050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7/03 WTO ruling that </a:t>
            </a:r>
          </a:p>
          <a:p>
            <a:r>
              <a:rPr lang="en-US"/>
              <a:t>the tariffs are illegal</a:t>
            </a:r>
          </a:p>
        </p:txBody>
      </p:sp>
      <p:sp>
        <p:nvSpPr>
          <p:cNvPr id="1054730" name="Text Box 10"/>
          <p:cNvSpPr txBox="1">
            <a:spLocks noChangeArrowheads="1"/>
          </p:cNvSpPr>
          <p:nvPr/>
        </p:nvSpPr>
        <p:spPr bwMode="auto">
          <a:xfrm>
            <a:off x="6629400" y="4038600"/>
            <a:ext cx="20367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WTO Appeals Process</a:t>
            </a:r>
          </a:p>
        </p:txBody>
      </p:sp>
      <p:sp>
        <p:nvSpPr>
          <p:cNvPr id="1054732" name="Text Box 12"/>
          <p:cNvSpPr txBox="1">
            <a:spLocks noChangeArrowheads="1"/>
          </p:cNvSpPr>
          <p:nvPr/>
        </p:nvSpPr>
        <p:spPr bwMode="auto">
          <a:xfrm>
            <a:off x="6781800" y="5257800"/>
            <a:ext cx="198913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12/03</a:t>
            </a:r>
          </a:p>
          <a:p>
            <a:r>
              <a:rPr lang="en-US"/>
              <a:t>Bush claims victory</a:t>
            </a:r>
          </a:p>
          <a:p>
            <a:r>
              <a:rPr lang="en-US"/>
              <a:t>And Tariffs are Lifted</a:t>
            </a:r>
          </a:p>
        </p:txBody>
      </p:sp>
      <p:sp>
        <p:nvSpPr>
          <p:cNvPr id="1054733" name="Text Box 13"/>
          <p:cNvSpPr txBox="1">
            <a:spLocks noChangeArrowheads="1"/>
          </p:cNvSpPr>
          <p:nvPr/>
        </p:nvSpPr>
        <p:spPr bwMode="auto">
          <a:xfrm>
            <a:off x="0" y="2971800"/>
            <a:ext cx="20685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Period of Import Surge</a:t>
            </a:r>
          </a:p>
        </p:txBody>
      </p:sp>
      <p:sp>
        <p:nvSpPr>
          <p:cNvPr id="1054735" name="Text Box 15"/>
          <p:cNvSpPr txBox="1">
            <a:spLocks noChangeArrowheads="1"/>
          </p:cNvSpPr>
          <p:nvPr/>
        </p:nvSpPr>
        <p:spPr bwMode="auto">
          <a:xfrm>
            <a:off x="2133600" y="3657600"/>
            <a:ext cx="546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6/01</a:t>
            </a:r>
          </a:p>
        </p:txBody>
      </p:sp>
      <p:sp>
        <p:nvSpPr>
          <p:cNvPr id="1054736" name="Text Box 16"/>
          <p:cNvSpPr txBox="1">
            <a:spLocks noChangeArrowheads="1"/>
          </p:cNvSpPr>
          <p:nvPr/>
        </p:nvSpPr>
        <p:spPr bwMode="auto">
          <a:xfrm>
            <a:off x="2514600" y="3124200"/>
            <a:ext cx="488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201</a:t>
            </a:r>
          </a:p>
        </p:txBody>
      </p:sp>
      <p:sp>
        <p:nvSpPr>
          <p:cNvPr id="1054738" name="Text Box 18"/>
          <p:cNvSpPr txBox="1">
            <a:spLocks noChangeArrowheads="1"/>
          </p:cNvSpPr>
          <p:nvPr/>
        </p:nvSpPr>
        <p:spPr bwMode="auto">
          <a:xfrm>
            <a:off x="2743200" y="3657600"/>
            <a:ext cx="6477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12/01</a:t>
            </a:r>
          </a:p>
        </p:txBody>
      </p:sp>
      <p:sp>
        <p:nvSpPr>
          <p:cNvPr id="1054739" name="Line 19"/>
          <p:cNvSpPr>
            <a:spLocks noChangeShapeType="1"/>
          </p:cNvSpPr>
          <p:nvPr/>
        </p:nvSpPr>
        <p:spPr bwMode="auto">
          <a:xfrm>
            <a:off x="533400" y="37338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740" name="Line 20"/>
          <p:cNvSpPr>
            <a:spLocks noChangeShapeType="1"/>
          </p:cNvSpPr>
          <p:nvPr/>
        </p:nvSpPr>
        <p:spPr bwMode="auto">
          <a:xfrm>
            <a:off x="1447800" y="3581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741" name="Line 21"/>
          <p:cNvSpPr>
            <a:spLocks noChangeShapeType="1"/>
          </p:cNvSpPr>
          <p:nvPr/>
        </p:nvSpPr>
        <p:spPr bwMode="auto">
          <a:xfrm>
            <a:off x="3352800" y="3581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742" name="Line 22"/>
          <p:cNvSpPr>
            <a:spLocks noChangeShapeType="1"/>
          </p:cNvSpPr>
          <p:nvPr/>
        </p:nvSpPr>
        <p:spPr bwMode="auto">
          <a:xfrm>
            <a:off x="5410200" y="3581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743" name="Line 23"/>
          <p:cNvSpPr>
            <a:spLocks noChangeShapeType="1"/>
          </p:cNvSpPr>
          <p:nvPr/>
        </p:nvSpPr>
        <p:spPr bwMode="auto">
          <a:xfrm>
            <a:off x="7467600" y="3581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744" name="Text Box 24"/>
          <p:cNvSpPr txBox="1">
            <a:spLocks noChangeArrowheads="1"/>
          </p:cNvSpPr>
          <p:nvPr/>
        </p:nvSpPr>
        <p:spPr bwMode="auto">
          <a:xfrm>
            <a:off x="1981200" y="4038600"/>
            <a:ext cx="590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2001</a:t>
            </a:r>
          </a:p>
        </p:txBody>
      </p:sp>
      <p:sp>
        <p:nvSpPr>
          <p:cNvPr id="1054745" name="Text Box 25"/>
          <p:cNvSpPr txBox="1">
            <a:spLocks noChangeArrowheads="1"/>
          </p:cNvSpPr>
          <p:nvPr/>
        </p:nvSpPr>
        <p:spPr bwMode="auto">
          <a:xfrm>
            <a:off x="4114800" y="4024313"/>
            <a:ext cx="590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2002</a:t>
            </a:r>
          </a:p>
        </p:txBody>
      </p:sp>
      <p:sp>
        <p:nvSpPr>
          <p:cNvPr id="1054746" name="Text Box 26"/>
          <p:cNvSpPr txBox="1">
            <a:spLocks noChangeArrowheads="1"/>
          </p:cNvSpPr>
          <p:nvPr/>
        </p:nvSpPr>
        <p:spPr bwMode="auto">
          <a:xfrm>
            <a:off x="6003925" y="4024313"/>
            <a:ext cx="590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2003</a:t>
            </a:r>
          </a:p>
        </p:txBody>
      </p:sp>
      <p:sp>
        <p:nvSpPr>
          <p:cNvPr id="1054747" name="Line 27"/>
          <p:cNvSpPr>
            <a:spLocks noChangeShapeType="1"/>
          </p:cNvSpPr>
          <p:nvPr/>
        </p:nvSpPr>
        <p:spPr bwMode="auto">
          <a:xfrm>
            <a:off x="3886200" y="3505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748" name="AutoShape 28"/>
          <p:cNvSpPr>
            <a:spLocks/>
          </p:cNvSpPr>
          <p:nvPr/>
        </p:nvSpPr>
        <p:spPr bwMode="auto">
          <a:xfrm rot="5400000">
            <a:off x="2743200" y="3124200"/>
            <a:ext cx="762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49" name="AutoShape 29"/>
          <p:cNvSpPr>
            <a:spLocks/>
          </p:cNvSpPr>
          <p:nvPr/>
        </p:nvSpPr>
        <p:spPr bwMode="auto">
          <a:xfrm rot="5400000">
            <a:off x="6248400" y="3124200"/>
            <a:ext cx="762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50" name="Text Box 30"/>
          <p:cNvSpPr txBox="1">
            <a:spLocks noChangeArrowheads="1"/>
          </p:cNvSpPr>
          <p:nvPr/>
        </p:nvSpPr>
        <p:spPr bwMode="auto">
          <a:xfrm>
            <a:off x="5867400" y="3124200"/>
            <a:ext cx="850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204/332</a:t>
            </a:r>
          </a:p>
        </p:txBody>
      </p:sp>
      <p:sp>
        <p:nvSpPr>
          <p:cNvPr id="1054751" name="Line 31"/>
          <p:cNvSpPr>
            <a:spLocks noChangeShapeType="1"/>
          </p:cNvSpPr>
          <p:nvPr/>
        </p:nvSpPr>
        <p:spPr bwMode="auto">
          <a:xfrm flipH="1" flipV="1">
            <a:off x="7391400" y="4648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752" name="Line 32"/>
          <p:cNvSpPr>
            <a:spLocks noChangeShapeType="1"/>
          </p:cNvSpPr>
          <p:nvPr/>
        </p:nvSpPr>
        <p:spPr bwMode="auto">
          <a:xfrm>
            <a:off x="6477000" y="22860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753" name="AutoShape 33"/>
          <p:cNvSpPr>
            <a:spLocks/>
          </p:cNvSpPr>
          <p:nvPr/>
        </p:nvSpPr>
        <p:spPr bwMode="auto">
          <a:xfrm rot="16200000" flipV="1">
            <a:off x="6858000" y="3505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54" name="Text Box 34"/>
          <p:cNvSpPr txBox="1">
            <a:spLocks noChangeArrowheads="1"/>
          </p:cNvSpPr>
          <p:nvPr/>
        </p:nvSpPr>
        <p:spPr bwMode="auto">
          <a:xfrm>
            <a:off x="152400" y="5257800"/>
            <a:ext cx="44672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/>
              <a:t>201 Conclusion:</a:t>
            </a:r>
            <a:r>
              <a:rPr lang="en-US"/>
              <a:t> Serious, or threat of serious, injury</a:t>
            </a:r>
          </a:p>
          <a:p>
            <a:r>
              <a:rPr lang="en-US"/>
              <a:t>	         to the steel industry b/c of imports.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304800" y="2819400"/>
            <a:ext cx="13716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958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Example of Why the U.S. steel industry was losing money</a:t>
            </a:r>
          </a:p>
        </p:txBody>
      </p:sp>
      <p:sp>
        <p:nvSpPr>
          <p:cNvPr id="105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LTV integrated steel mills: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53,000 retirees out of a total of 82,000 in the plan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Underfunding level = $2,200,000,000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One of LTV’s mills had over 10,000 (unionized) workers in 2001 (shut down Dec. 2001)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Tariffs went into effect March 2002.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ISG acquired the mill and reopened with 3,000 workers producing essentially the same output in June 2002.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Ex post:  this case was cited as proof that the steel tariffs worked?  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94415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As a part of the mid-term review (204) Congress asked for an investigation of the impact on the Steel-consuming industries</a:t>
            </a:r>
          </a:p>
        </p:txBody>
      </p:sp>
      <p:sp>
        <p:nvSpPr>
          <p:cNvPr id="105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Steel tariffs (annual impact)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Tariff Revenue:		+650 million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Labor Income			-386 million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Capital Income		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Iron and Steel		+240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Other (upstream)		+  67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Steel Consuming		-601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Net GDP			 -30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Net Welfare			 -42</a:t>
            </a:r>
          </a:p>
        </p:txBody>
      </p:sp>
    </p:spTree>
    <p:extLst>
      <p:ext uri="{BB962C8B-B14F-4D97-AF65-F5344CB8AC3E}">
        <p14:creationId xmlns:p14="http://schemas.microsoft.com/office/powerpoint/2010/main" val="67744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Terms-of-trade effects</a:t>
            </a:r>
          </a:p>
        </p:txBody>
      </p:sp>
      <p:pic>
        <p:nvPicPr>
          <p:cNvPr id="10577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0200" y="1524000"/>
            <a:ext cx="5715000" cy="4995863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498815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Aggregation Bias</a:t>
            </a:r>
          </a:p>
        </p:txBody>
      </p:sp>
      <p:pic>
        <p:nvPicPr>
          <p:cNvPr id="10588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1676400"/>
            <a:ext cx="4075113" cy="48006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305166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328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Political Economy at Work The Bush Steel Tariffs:   Section 203 Safeguards on Steel Imports</vt:lpstr>
      <vt:lpstr>Timeline</vt:lpstr>
      <vt:lpstr>Example of Why the U.S. steel industry was losing money</vt:lpstr>
      <vt:lpstr>As a part of the mid-term review (204) Congress asked for an investigation of the impact on the Steel-consuming industries</vt:lpstr>
      <vt:lpstr>Terms-of-trade effects</vt:lpstr>
      <vt:lpstr>Aggregation Bias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Political Economy at Work: Section 203 (of the 1974 Trade Act) Safeguards on Steel Imports</dc:title>
  <dc:creator>ebalistr</dc:creator>
  <cp:lastModifiedBy>Edward Balistreri</cp:lastModifiedBy>
  <cp:revision>6</cp:revision>
  <dcterms:created xsi:type="dcterms:W3CDTF">2013-04-18T18:05:58Z</dcterms:created>
  <dcterms:modified xsi:type="dcterms:W3CDTF">2024-05-17T18:47:25Z</dcterms:modified>
</cp:coreProperties>
</file>